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7" r:id="rId5"/>
    <p:sldId id="301" r:id="rId6"/>
    <p:sldId id="289" r:id="rId7"/>
    <p:sldId id="290" r:id="rId8"/>
    <p:sldId id="299" r:id="rId9"/>
    <p:sldId id="302" r:id="rId10"/>
    <p:sldId id="296" r:id="rId11"/>
    <p:sldId id="300" r:id="rId12"/>
    <p:sldId id="303" r:id="rId13"/>
    <p:sldId id="304" r:id="rId14"/>
    <p:sldId id="305" r:id="rId15"/>
    <p:sldId id="306" r:id="rId16"/>
    <p:sldId id="285" r:id="rId17"/>
    <p:sldId id="283" r:id="rId18"/>
    <p:sldId id="257" r:id="rId19"/>
    <p:sldId id="267" r:id="rId20"/>
    <p:sldId id="264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atlasskolstvi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nfoabsolvent.cz/" TargetMode="External"/><Relationship Id="rId5" Type="http://schemas.openxmlformats.org/officeDocument/2006/relationships/hyperlink" Target="https://bit.ly/3z4nU25" TargetMode="External"/><Relationship Id="rId4" Type="http://schemas.openxmlformats.org/officeDocument/2006/relationships/hyperlink" Target="https://veletrh-skol.msk.cz/skoly/termin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5400" dirty="0" smtClean="0"/>
              <a:t>PŘIJÍMACÍ ŘÍZENÍ na SŠ, SOU a OU </a:t>
            </a:r>
            <a:endParaRPr lang="en-US" sz="5400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000" dirty="0" smtClean="0"/>
              <a:t>2021/2022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70947"/>
            <a:ext cx="10193153" cy="1011307"/>
          </a:xfrm>
        </p:spPr>
        <p:txBody>
          <a:bodyPr>
            <a:noAutofit/>
          </a:bodyPr>
          <a:lstStyle/>
          <a:p>
            <a:pPr lvl="0"/>
            <a:r>
              <a:rPr lang="cs-CZ" sz="2000" b="1" dirty="0" smtClean="0">
                <a:latin typeface="+mj-lt"/>
              </a:rPr>
              <a:t/>
            </a:r>
            <a:br>
              <a:rPr lang="cs-CZ" sz="2000" b="1" dirty="0" smtClean="0">
                <a:latin typeface="+mj-lt"/>
              </a:rPr>
            </a:br>
            <a:r>
              <a:rPr lang="cs-CZ" dirty="0">
                <a:latin typeface="+mj-lt"/>
              </a:rPr>
              <a:t>Při ztrátě zápisového lístku je </a:t>
            </a:r>
            <a:r>
              <a:rPr lang="cs-CZ" b="1" dirty="0">
                <a:latin typeface="+mj-lt"/>
              </a:rPr>
              <a:t>nutno podat žádost o nový</a:t>
            </a:r>
            <a:r>
              <a:rPr lang="cs-CZ" dirty="0">
                <a:latin typeface="+mj-lt"/>
              </a:rPr>
              <a:t> včetně prohlášení o nezneužití prvního znehodnoceného/ztraceného.</a:t>
            </a:r>
            <a:endParaRPr lang="cs-CZ" sz="2000" b="1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800" y="1593185"/>
            <a:ext cx="1188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+mj-lt"/>
              </a:rPr>
              <a:t>ŽÁDOST O VYDÁNÍ NÁHRADNÍHO ZÁPISOVÉHO LÍSTKU KE STUDIU NA SŠ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Žádám </a:t>
            </a:r>
            <a:r>
              <a:rPr lang="cs-CZ" sz="2400" dirty="0">
                <a:latin typeface="+mj-lt"/>
              </a:rPr>
              <a:t>o vydání náhradního Zápisového listu ke studiu na SŠ z důvodu ztráty originálu </a:t>
            </a:r>
            <a:r>
              <a:rPr lang="cs-CZ" sz="2400" dirty="0" smtClean="0">
                <a:latin typeface="+mj-lt"/>
              </a:rPr>
              <a:t>pro ……………………………………….., </a:t>
            </a:r>
            <a:r>
              <a:rPr lang="cs-CZ" sz="2400" dirty="0">
                <a:latin typeface="+mj-lt"/>
              </a:rPr>
              <a:t>nar. ……………………………. místo </a:t>
            </a:r>
            <a:r>
              <a:rPr lang="cs-CZ" sz="2400" dirty="0" smtClean="0">
                <a:latin typeface="+mj-lt"/>
              </a:rPr>
              <a:t>………………………………, </a:t>
            </a:r>
            <a:r>
              <a:rPr lang="cs-CZ" sz="2400" dirty="0" smtClean="0">
                <a:latin typeface="+mj-lt"/>
              </a:rPr>
              <a:t>žáka/</a:t>
            </a:r>
            <a:r>
              <a:rPr lang="cs-CZ" sz="2400" dirty="0" err="1" smtClean="0">
                <a:latin typeface="+mj-lt"/>
              </a:rPr>
              <a:t>yně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ZŠ </a:t>
            </a:r>
            <a:r>
              <a:rPr lang="cs-CZ" sz="2400" dirty="0" smtClean="0">
                <a:latin typeface="+mj-lt"/>
              </a:rPr>
              <a:t>K. Světlé, Havířov – Podlesí, z </a:t>
            </a:r>
            <a:r>
              <a:rPr lang="cs-CZ" sz="2400" dirty="0">
                <a:latin typeface="+mj-lt"/>
              </a:rPr>
              <a:t>důvodu ………………………………………….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Čestné </a:t>
            </a:r>
            <a:r>
              <a:rPr lang="cs-CZ" sz="2400" b="1" dirty="0">
                <a:latin typeface="+mj-lt"/>
              </a:rPr>
              <a:t>prohlášení: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Prohlašuji</a:t>
            </a:r>
            <a:r>
              <a:rPr lang="cs-CZ" sz="2400" dirty="0">
                <a:latin typeface="+mj-lt"/>
              </a:rPr>
              <a:t>, že původní zápisový lístek nebyl uplatněn a ani nebude uplatněn ve střední škole </a:t>
            </a:r>
            <a:r>
              <a:rPr lang="cs-CZ" sz="2400" dirty="0" smtClean="0">
                <a:latin typeface="+mj-lt"/>
              </a:rPr>
              <a:t>při přijímacím </a:t>
            </a:r>
            <a:r>
              <a:rPr lang="cs-CZ" sz="2400" dirty="0">
                <a:latin typeface="+mj-lt"/>
              </a:rPr>
              <a:t>řízení.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Podpis </a:t>
            </a:r>
            <a:r>
              <a:rPr lang="cs-CZ" sz="2400" dirty="0">
                <a:latin typeface="+mj-lt"/>
              </a:rPr>
              <a:t>uchazeče:</a:t>
            </a:r>
          </a:p>
        </p:txBody>
      </p:sp>
    </p:spTree>
    <p:extLst>
      <p:ext uri="{BB962C8B-B14F-4D97-AF65-F5344CB8AC3E}">
        <p14:creationId xmlns:p14="http://schemas.microsoft.com/office/powerpoint/2010/main" val="27951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585936" y="2860964"/>
            <a:ext cx="6276109" cy="554182"/>
          </a:xfrm>
        </p:spPr>
        <p:txBody>
          <a:bodyPr>
            <a:noAutofit/>
          </a:bodyPr>
          <a:lstStyle/>
          <a:p>
            <a:pPr lvl="0" algn="ctr"/>
            <a:r>
              <a:rPr lang="cs-CZ" b="1" dirty="0" smtClean="0">
                <a:latin typeface="+mj-lt"/>
              </a:rPr>
              <a:t>VZOR ODVOLÁNÍ</a:t>
            </a:r>
            <a:r>
              <a:rPr lang="cs-CZ" b="1" dirty="0" smtClean="0">
                <a:latin typeface="+mj-lt"/>
              </a:rPr>
              <a:t/>
            </a:r>
            <a:br>
              <a:rPr lang="cs-CZ" b="1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endParaRPr lang="cs-CZ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4287"/>
            <a:ext cx="89725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585936" y="2860964"/>
            <a:ext cx="6276109" cy="554182"/>
          </a:xfrm>
        </p:spPr>
        <p:txBody>
          <a:bodyPr>
            <a:noAutofit/>
          </a:bodyPr>
          <a:lstStyle/>
          <a:p>
            <a:pPr lvl="0" algn="ctr"/>
            <a:r>
              <a:rPr lang="cs-CZ" b="1" dirty="0" smtClean="0">
                <a:latin typeface="+mj-lt"/>
              </a:rPr>
              <a:t>VZOR ODVOLÁNÍ</a:t>
            </a:r>
            <a:r>
              <a:rPr lang="cs-CZ" b="1" dirty="0" smtClean="0">
                <a:latin typeface="+mj-lt"/>
              </a:rPr>
              <a:t/>
            </a:r>
            <a:br>
              <a:rPr lang="cs-CZ" b="1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endParaRPr lang="cs-CZ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638175"/>
            <a:ext cx="92011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1"/>
            <a:ext cx="10206264" cy="835741"/>
          </a:xfrm>
        </p:spPr>
        <p:txBody>
          <a:bodyPr/>
          <a:lstStyle/>
          <a:p>
            <a:pPr algn="ctr"/>
            <a:r>
              <a:rPr lang="cs-CZ" sz="4800" b="1" dirty="0" smtClean="0"/>
              <a:t>KRITÉRIA PŘIJÍMACÍHO ŘÍZENÍ</a:t>
            </a:r>
            <a:endParaRPr lang="en-US" sz="4800" b="1" dirty="0"/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6365" y="59978"/>
            <a:ext cx="548640" cy="548640"/>
          </a:xfrm>
        </p:spPr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70" y="890094"/>
            <a:ext cx="10377315" cy="5422215"/>
          </a:xfrm>
          <a:noFill/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Jsou 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v pravomoci ředitele střední školy. </a:t>
            </a:r>
          </a:p>
          <a:p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Zveřejní </a:t>
            </a:r>
            <a:r>
              <a:rPr lang="pl-PL" sz="3200" b="1" dirty="0">
                <a:solidFill>
                  <a:schemeClr val="bg1"/>
                </a:solidFill>
                <a:latin typeface="+mj-lt"/>
              </a:rPr>
              <a:t>je na webu nejpozději do 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31.1.2022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(školy s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talentovou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zkouškou do 31.10.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21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3200" b="1" dirty="0">
              <a:solidFill>
                <a:schemeClr val="bg1"/>
              </a:solidFill>
              <a:latin typeface="+mj-lt"/>
            </a:endParaRPr>
          </a:p>
          <a:p>
            <a:r>
              <a:rPr lang="cs-CZ" sz="3200" b="1" dirty="0">
                <a:latin typeface="+mj-lt"/>
              </a:rPr>
              <a:t>Z</a:t>
            </a:r>
            <a:r>
              <a:rPr lang="cs-CZ" sz="3200" b="1" dirty="0" smtClean="0">
                <a:latin typeface="+mj-lt"/>
              </a:rPr>
              <a:t>námky </a:t>
            </a:r>
            <a:r>
              <a:rPr lang="cs-CZ" sz="3200" b="1" dirty="0">
                <a:latin typeface="+mj-lt"/>
              </a:rPr>
              <a:t>na vysvědčení </a:t>
            </a:r>
            <a:r>
              <a:rPr lang="cs-CZ" sz="3200" b="1" dirty="0" smtClean="0">
                <a:latin typeface="+mj-lt"/>
              </a:rPr>
              <a:t>za 2. pololetí 8. ročníku a 1</a:t>
            </a:r>
            <a:r>
              <a:rPr lang="cs-CZ" sz="3200" b="1" dirty="0">
                <a:latin typeface="+mj-lt"/>
              </a:rPr>
              <a:t>. pololetí 9. </a:t>
            </a:r>
            <a:r>
              <a:rPr lang="cs-CZ" sz="3200" b="1" dirty="0" smtClean="0">
                <a:latin typeface="+mj-lt"/>
              </a:rPr>
              <a:t>ročníku. </a:t>
            </a:r>
            <a:endParaRPr lang="cs-CZ" sz="3200" b="1" dirty="0">
              <a:latin typeface="+mj-lt"/>
            </a:endParaRPr>
          </a:p>
          <a:p>
            <a:r>
              <a:rPr lang="cs-CZ" sz="3200" b="1" dirty="0">
                <a:latin typeface="+mj-lt"/>
              </a:rPr>
              <a:t>V</a:t>
            </a:r>
            <a:r>
              <a:rPr lang="cs-CZ" sz="3200" b="1" dirty="0" smtClean="0">
                <a:latin typeface="+mj-lt"/>
              </a:rPr>
              <a:t>ýsledky </a:t>
            </a:r>
            <a:r>
              <a:rPr lang="cs-CZ" sz="3200" b="1" dirty="0">
                <a:latin typeface="+mj-lt"/>
              </a:rPr>
              <a:t>jednotné zkoušky (centrální </a:t>
            </a:r>
            <a:r>
              <a:rPr lang="cs-CZ" sz="3200" b="1" dirty="0" smtClean="0">
                <a:latin typeface="+mj-lt"/>
              </a:rPr>
              <a:t>testy), budou </a:t>
            </a:r>
            <a:r>
              <a:rPr lang="cs-CZ" sz="3200" b="1" dirty="0">
                <a:latin typeface="+mj-lt"/>
              </a:rPr>
              <a:t>tvořit nejméně 60%. </a:t>
            </a:r>
          </a:p>
          <a:p>
            <a:r>
              <a:rPr lang="cs-CZ" sz="3200" b="1" dirty="0">
                <a:latin typeface="+mj-lt"/>
              </a:rPr>
              <a:t>V</a:t>
            </a:r>
            <a:r>
              <a:rPr lang="cs-CZ" sz="3200" b="1" dirty="0" smtClean="0">
                <a:latin typeface="+mj-lt"/>
              </a:rPr>
              <a:t>ýsledky </a:t>
            </a:r>
            <a:r>
              <a:rPr lang="cs-CZ" sz="3200" b="1" dirty="0">
                <a:latin typeface="+mj-lt"/>
              </a:rPr>
              <a:t>školní přijímací zkoušky (nepovinné, ale může ji ředitel SŠ dát do kritérií</a:t>
            </a:r>
            <a:r>
              <a:rPr lang="cs-CZ" sz="3200" b="1" dirty="0" smtClean="0">
                <a:latin typeface="+mj-lt"/>
              </a:rPr>
              <a:t>).</a:t>
            </a:r>
            <a:endParaRPr lang="cs-CZ" sz="3200" b="1" dirty="0">
              <a:latin typeface="+mj-lt"/>
            </a:endParaRPr>
          </a:p>
          <a:p>
            <a:r>
              <a:rPr lang="cs-CZ" sz="3200" b="1" dirty="0">
                <a:latin typeface="+mj-lt"/>
              </a:rPr>
              <a:t>S</a:t>
            </a:r>
            <a:r>
              <a:rPr lang="cs-CZ" sz="3200" b="1" dirty="0" smtClean="0">
                <a:latin typeface="+mj-lt"/>
              </a:rPr>
              <a:t>outěže</a:t>
            </a:r>
            <a:r>
              <a:rPr lang="cs-CZ" sz="3200" b="1" dirty="0">
                <a:latin typeface="+mj-lt"/>
              </a:rPr>
              <a:t>, olympiády (nepovinné, ale může je ředitel SŠ dát do kritérií</a:t>
            </a:r>
            <a:r>
              <a:rPr lang="cs-CZ" sz="3200" b="1" dirty="0" smtClean="0">
                <a:latin typeface="+mj-lt"/>
              </a:rPr>
              <a:t>). </a:t>
            </a:r>
            <a:endParaRPr lang="cs-CZ" sz="3200" b="1" dirty="0">
              <a:latin typeface="+mj-lt"/>
            </a:endParaRPr>
          </a:p>
          <a:p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/>
              <a:t>JEDNOTNÁ ZKOUŠKA </a:t>
            </a:r>
            <a:endParaRPr lang="en-US" sz="40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5" y="2717803"/>
            <a:ext cx="3657600" cy="3673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Zajišťuje </a:t>
            </a:r>
            <a:r>
              <a:rPr lang="cs-CZ" sz="2000" b="1" dirty="0">
                <a:latin typeface="+mj-lt"/>
              </a:rPr>
              <a:t>Centrum (</a:t>
            </a:r>
            <a:r>
              <a:rPr lang="cs-CZ" sz="2000" b="1" dirty="0" err="1">
                <a:latin typeface="+mj-lt"/>
              </a:rPr>
              <a:t>Cermat</a:t>
            </a:r>
            <a:r>
              <a:rPr lang="cs-CZ" sz="2000" b="1" dirty="0" smtClean="0">
                <a:latin typeface="+mj-lt"/>
              </a:rPr>
              <a:t>).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Český </a:t>
            </a:r>
            <a:r>
              <a:rPr lang="cs-CZ" sz="2000" b="1" dirty="0">
                <a:latin typeface="+mj-lt"/>
              </a:rPr>
              <a:t>jazyk – 60 </a:t>
            </a:r>
            <a:r>
              <a:rPr lang="cs-CZ" sz="2000" b="1" dirty="0" smtClean="0">
                <a:latin typeface="+mj-lt"/>
              </a:rPr>
              <a:t>minut.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Matematika </a:t>
            </a:r>
            <a:r>
              <a:rPr lang="cs-CZ" sz="2000" b="1" dirty="0">
                <a:latin typeface="+mj-lt"/>
              </a:rPr>
              <a:t>- 70 </a:t>
            </a:r>
            <a:r>
              <a:rPr lang="cs-CZ" sz="2000" b="1" dirty="0" smtClean="0">
                <a:latin typeface="+mj-lt"/>
              </a:rPr>
              <a:t>minut. 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Žák </a:t>
            </a:r>
            <a:r>
              <a:rPr lang="cs-CZ" sz="2000" b="1" dirty="0">
                <a:latin typeface="+mj-lt"/>
              </a:rPr>
              <a:t>ji může </a:t>
            </a:r>
            <a:r>
              <a:rPr lang="cs-CZ" sz="2000" b="1" dirty="0" smtClean="0">
                <a:latin typeface="+mj-lt"/>
              </a:rPr>
              <a:t>konat dvakrát </a:t>
            </a:r>
            <a:r>
              <a:rPr lang="cs-CZ" sz="2000" b="1" dirty="0">
                <a:latin typeface="+mj-lt"/>
              </a:rPr>
              <a:t>– započte se mu lepší výsledek.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1. termínu bude žák zkoušku konat na škole uvedené na přihlášce na 1. místě. 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7" y="2717803"/>
            <a:ext cx="3921701" cy="3368675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JEDNOTNÁ ZKOUŠKA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dalších kolech přijímacího </a:t>
            </a:r>
            <a:r>
              <a:rPr lang="cs-CZ" sz="2000" b="1" dirty="0" smtClean="0">
                <a:latin typeface="+mj-lt"/>
              </a:rPr>
              <a:t>řízení.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U </a:t>
            </a:r>
            <a:r>
              <a:rPr lang="cs-CZ" sz="2000" b="1" dirty="0">
                <a:latin typeface="+mj-lt"/>
              </a:rPr>
              <a:t>oborů vzdělání s talentovou zkouškou (přihlášky do 30.listopadu </a:t>
            </a:r>
            <a:r>
              <a:rPr lang="cs-CZ" sz="2000" b="1" dirty="0" smtClean="0">
                <a:latin typeface="+mj-lt"/>
              </a:rPr>
              <a:t>2021 </a:t>
            </a:r>
            <a:r>
              <a:rPr lang="cs-CZ" sz="2000" b="1" dirty="0">
                <a:latin typeface="+mj-lt"/>
              </a:rPr>
              <a:t>– do </a:t>
            </a:r>
            <a:r>
              <a:rPr lang="cs-CZ" sz="2000" b="1" dirty="0" smtClean="0">
                <a:latin typeface="+mj-lt"/>
              </a:rPr>
              <a:t>20.1.2022 </a:t>
            </a:r>
            <a:r>
              <a:rPr lang="cs-CZ" sz="2000" b="1" dirty="0">
                <a:latin typeface="+mj-lt"/>
              </a:rPr>
              <a:t>budou známy výsledky</a:t>
            </a:r>
            <a:r>
              <a:rPr lang="cs-CZ" sz="2000" b="1" dirty="0" smtClean="0">
                <a:latin typeface="+mj-lt"/>
              </a:rPr>
              <a:t>).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Výjimku </a:t>
            </a:r>
            <a:r>
              <a:rPr lang="cs-CZ" sz="2000" b="1" dirty="0">
                <a:latin typeface="+mj-lt"/>
              </a:rPr>
              <a:t>tvoří Gymnázium se sportovní přípravou </a:t>
            </a:r>
            <a:r>
              <a:rPr lang="cs-CZ" sz="2000" b="1" dirty="0" smtClean="0">
                <a:latin typeface="+mj-lt"/>
              </a:rPr>
              <a:t>- je </a:t>
            </a:r>
            <a:r>
              <a:rPr lang="cs-CZ" sz="2000" b="1" dirty="0">
                <a:latin typeface="+mj-lt"/>
              </a:rPr>
              <a:t>zde talentová i jednotná zkouška.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904568"/>
            <a:ext cx="8048699" cy="983226"/>
          </a:xfrm>
        </p:spPr>
        <p:txBody>
          <a:bodyPr/>
          <a:lstStyle/>
          <a:p>
            <a:pPr algn="ctr"/>
            <a:r>
              <a:rPr lang="cs-CZ" sz="3200" b="1" dirty="0" smtClean="0"/>
              <a:t>INFORMACE, PREZENTAČNÍ AKCE</a:t>
            </a:r>
            <a:endParaRPr lang="en-US" sz="32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335" y="1902542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296" y="2418735"/>
            <a:ext cx="3775024" cy="39132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třídní učitelka, výchovný poradce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IPS – Informační poradenské středisko při Úřadu práce Havířov, kontaktní osoba Mgr. J. Tichá </a:t>
            </a:r>
          </a:p>
          <a:p>
            <a:r>
              <a:rPr lang="cs-CZ" sz="2000" b="1" dirty="0" smtClean="0">
                <a:latin typeface="+mj-lt"/>
              </a:rPr>
              <a:t>(T: </a:t>
            </a:r>
            <a:r>
              <a:rPr lang="de-DE" sz="2000" b="1" dirty="0" smtClean="0">
                <a:latin typeface="+mj-lt"/>
              </a:rPr>
              <a:t>420 </a:t>
            </a:r>
            <a:r>
              <a:rPr lang="de-DE" sz="2000" b="1" dirty="0">
                <a:latin typeface="+mj-lt"/>
              </a:rPr>
              <a:t>950 126 </a:t>
            </a:r>
            <a:r>
              <a:rPr lang="de-DE" sz="2000" b="1" dirty="0" smtClean="0">
                <a:latin typeface="+mj-lt"/>
              </a:rPr>
              <a:t>747</a:t>
            </a:r>
            <a:r>
              <a:rPr lang="cs-CZ" sz="2000" b="1" dirty="0" smtClean="0">
                <a:latin typeface="+mj-lt"/>
              </a:rPr>
              <a:t>, </a:t>
            </a:r>
            <a:r>
              <a:rPr lang="de-DE" sz="2000" b="1" dirty="0" smtClean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M: 775 417 243, </a:t>
            </a:r>
            <a:r>
              <a:rPr lang="de-DE" sz="2000" b="1" dirty="0" smtClean="0">
                <a:latin typeface="+mj-lt"/>
              </a:rPr>
              <a:t>jitka.ticha@uradprace.cz</a:t>
            </a:r>
            <a:r>
              <a:rPr lang="cs-CZ" sz="2000" b="1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tištěné Atlasy škol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dny </a:t>
            </a:r>
            <a:r>
              <a:rPr lang="cs-CZ" sz="2000" b="1" dirty="0">
                <a:latin typeface="+mj-lt"/>
              </a:rPr>
              <a:t>otevřených dveří – na webech škol </a:t>
            </a:r>
          </a:p>
          <a:p>
            <a:endParaRPr lang="en-US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4806" y="1873046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408903"/>
            <a:ext cx="4147842" cy="3677575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VOLBA POVOLÁNÍ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Havířov Sportovní hala Slavie – letos neuskutečněno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ONLINE </a:t>
            </a:r>
            <a:r>
              <a:rPr lang="cs-CZ" sz="2000" b="1" dirty="0" smtClean="0">
                <a:latin typeface="+mj-lt"/>
              </a:rPr>
              <a:t>VELETRH STŘEDNÍCH  </a:t>
            </a:r>
            <a:r>
              <a:rPr lang="cs-CZ" sz="2000" b="1" dirty="0">
                <a:latin typeface="+mj-lt"/>
              </a:rPr>
              <a:t>ŠKOL </a:t>
            </a:r>
            <a:r>
              <a:rPr lang="cs-CZ" sz="2000" b="1" dirty="0" smtClean="0">
                <a:latin typeface="+mj-lt"/>
              </a:rPr>
              <a:t>online 15.11.2021-25.1.2022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rial view of spiral staircase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80478"/>
            <a:ext cx="5005614" cy="82296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CESTA K MATURITĚ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 block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982" y="4640826"/>
            <a:ext cx="6275960" cy="17206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GYMNÁZIUM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LYCEUM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4 LETÝ UČEBNÍ OBOR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3 LETÝ UČEBNÍ OBOR + MATURITNÍ NÁSTAVBA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endParaRPr lang="cs-CZ" dirty="0"/>
          </a:p>
          <a:p>
            <a:r>
              <a:rPr lang="cs-CZ" dirty="0"/>
              <a:t>Gymnázium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3" name="Content Placeholder 82" descr="Bell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410" y="801330"/>
            <a:ext cx="548640" cy="548640"/>
          </a:xfrm>
        </p:spPr>
      </p:pic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465007"/>
            <a:ext cx="2741326" cy="4621472"/>
          </a:xfrm>
        </p:spPr>
        <p:txBody>
          <a:bodyPr/>
          <a:lstStyle/>
          <a:p>
            <a:pPr algn="ctr"/>
            <a:r>
              <a:rPr lang="cs-CZ" sz="1800" b="1" dirty="0" smtClean="0">
                <a:latin typeface="+mj-lt"/>
              </a:rPr>
              <a:t>STUDIJNÍ PŘEDPOKLADY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intelektové (schopnost se učit, zpracovat informace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volní (píle, úsilí)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studijní návyky 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existují testy studijních předpokladů (např. SCIO)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další testy na volbu povolání: </a:t>
            </a:r>
            <a:r>
              <a:rPr lang="cs-CZ" sz="1800" b="1" dirty="0" err="1" smtClean="0">
                <a:latin typeface="+mj-lt"/>
              </a:rPr>
              <a:t>Pedagogicko</a:t>
            </a:r>
            <a:r>
              <a:rPr lang="cs-CZ" sz="1800" b="1" dirty="0" smtClean="0">
                <a:latin typeface="+mj-lt"/>
              </a:rPr>
              <a:t>-psych. poradna, Informační a poradenské středisko při  ÚP</a:t>
            </a:r>
            <a:endParaRPr lang="en-US" sz="1800" b="1" dirty="0">
              <a:latin typeface="+mj-lt"/>
            </a:endParaRPr>
          </a:p>
        </p:txBody>
      </p:sp>
      <p:pic>
        <p:nvPicPr>
          <p:cNvPr id="95" name="Content Placeholder 94" descr="Microscope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5117" y="802122"/>
            <a:ext cx="547688" cy="547688"/>
          </a:xfrm>
        </p:spPr>
      </p:pic>
      <p:sp>
        <p:nvSpPr>
          <p:cNvPr id="88" name="Text Placeholder 87" descr="content block 2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1" y="1465006"/>
            <a:ext cx="2890649" cy="4621472"/>
          </a:xfrm>
        </p:spPr>
        <p:txBody>
          <a:bodyPr/>
          <a:lstStyle/>
          <a:p>
            <a:pPr algn="ctr"/>
            <a:r>
              <a:rPr lang="cs-CZ" sz="1800" b="1" dirty="0" smtClean="0">
                <a:latin typeface="+mj-lt"/>
              </a:rPr>
              <a:t>JAK NA TO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zjistit, jak na tom jsem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příprava: doma, přípravka na ZŠ, SŠ, SCIO..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porovnání: zkusit si zkoušky nanečisto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trénovat zvládání stresu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povzbuzení: „Věřím ti….“</a:t>
            </a:r>
            <a:endParaRPr lang="en-US" sz="1800" b="1" dirty="0">
              <a:latin typeface="+mj-lt"/>
            </a:endParaRPr>
          </a:p>
        </p:txBody>
      </p:sp>
      <p:pic>
        <p:nvPicPr>
          <p:cNvPr id="97" name="Content Placeholder 96" descr="Pencil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8281" y="791496"/>
            <a:ext cx="548640" cy="548640"/>
          </a:xfrm>
        </p:spPr>
      </p:pic>
      <p:sp>
        <p:nvSpPr>
          <p:cNvPr id="90" name="Text Placeholder 89" descr="content block 3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4" y="1484671"/>
            <a:ext cx="3414171" cy="4601808"/>
          </a:xfrm>
        </p:spPr>
        <p:txBody>
          <a:bodyPr/>
          <a:lstStyle/>
          <a:p>
            <a:pPr algn="ctr"/>
            <a:r>
              <a:rPr lang="cs-CZ" sz="1800" b="1" dirty="0" smtClean="0">
                <a:latin typeface="+mj-lt"/>
              </a:rPr>
              <a:t>DŮLEŽITÉ ADRESY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latin typeface="+mj-lt"/>
              </a:rPr>
              <a:t> www.</a:t>
            </a:r>
            <a:r>
              <a:rPr lang="cs-CZ" sz="1800" b="1" dirty="0" err="1" smtClean="0">
                <a:latin typeface="+mj-lt"/>
              </a:rPr>
              <a:t>atlasskolstvi.cz</a:t>
            </a:r>
            <a:r>
              <a:rPr lang="cs-CZ" sz="1800" b="1" dirty="0" smtClean="0">
                <a:latin typeface="+mj-lt"/>
              </a:rPr>
              <a:t> </a:t>
            </a:r>
            <a:endParaRPr lang="cs-CZ" sz="18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latin typeface="+mj-lt"/>
              </a:rPr>
              <a:t>http</a:t>
            </a:r>
            <a:r>
              <a:rPr lang="cs-CZ" sz="1800" b="1" dirty="0">
                <a:latin typeface="+mj-lt"/>
              </a:rPr>
              <a:t>://www.msmt.cz/vzdelavani/stredni-vzdelavani/prijimani-na-stredni-skoly-a-konzervatore 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latin typeface="+mj-lt"/>
              </a:rPr>
              <a:t> www.</a:t>
            </a:r>
            <a:r>
              <a:rPr lang="cs-CZ" sz="1800" b="1" dirty="0" err="1" smtClean="0">
                <a:latin typeface="+mj-lt"/>
              </a:rPr>
              <a:t>scio.cz</a:t>
            </a:r>
            <a:r>
              <a:rPr lang="cs-CZ" sz="1800" b="1" dirty="0" smtClean="0">
                <a:latin typeface="+mj-lt"/>
              </a:rPr>
              <a:t> </a:t>
            </a:r>
            <a:endParaRPr lang="cs-CZ" sz="18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latin typeface="+mj-lt"/>
              </a:rPr>
              <a:t> www.</a:t>
            </a:r>
            <a:r>
              <a:rPr lang="cs-CZ" sz="1800" b="1" dirty="0" err="1" smtClean="0">
                <a:latin typeface="+mj-lt"/>
              </a:rPr>
              <a:t>cermat.cz</a:t>
            </a:r>
            <a:r>
              <a:rPr lang="cs-CZ" sz="1800" b="1" dirty="0" smtClean="0">
                <a:latin typeface="+mj-lt"/>
              </a:rPr>
              <a:t> </a:t>
            </a:r>
            <a:endParaRPr lang="cs-CZ" sz="18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latin typeface="+mj-lt"/>
              </a:rPr>
              <a:t>http</a:t>
            </a:r>
            <a:r>
              <a:rPr lang="cs-CZ" sz="1800" b="1" dirty="0">
                <a:latin typeface="+mj-lt"/>
              </a:rPr>
              <a:t>://www.msk.cz/cz/skolstvi/prijimaci-rizeni-40530/ </a:t>
            </a:r>
          </a:p>
          <a:p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rázek 3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Nadpis 3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Zástupný symbol pro text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" name="Zástupný symbol pro text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Zástupný symbol pro text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8" name="Zástupný symbol pro text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9" name="Zástupný symbol pro obsah 3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Zástupný symbol pro obsah 3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" name="Zástupný symbol pro obsah 4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2" name="Zástupný symbol pro obsah 4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3" name="TextovéPole 42"/>
          <p:cNvSpPr txBox="1"/>
          <p:nvPr/>
        </p:nvSpPr>
        <p:spPr>
          <a:xfrm>
            <a:off x="264578" y="3681992"/>
            <a:ext cx="118164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KONZULTACE: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E-MAIL: siwkova@zssvetle.cz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OSOBNÍ SETKÁNÍ: PO PŘEDCHOZÍ DOMLUVĚ KDYKOLIV</a:t>
            </a:r>
            <a:endParaRPr lang="cs-CZ" sz="24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7721601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42387" y="85544"/>
            <a:ext cx="5748813" cy="672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začátek 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listopadu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zdarma </a:t>
            </a:r>
            <a:r>
              <a:rPr lang="cs-CZ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Atlas školství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v Moravskoslezském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kraji</a:t>
            </a:r>
          </a:p>
          <a:p>
            <a:endParaRPr lang="cs-CZ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Burza povolání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(říjen) ve sportovní hale </a:t>
            </a:r>
            <a:r>
              <a:rPr lang="cs-CZ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Slavii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byla kvůli epidemiologické situaci </a:t>
            </a:r>
            <a:r>
              <a:rPr lang="cs-CZ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zrušena</a:t>
            </a:r>
          </a:p>
          <a:p>
            <a:endParaRPr lang="cs-CZ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cs-CZ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veletrh středních škol MSK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https://veletrh-skol.msk.cz/skoly/terminy</a:t>
            </a:r>
            <a:r>
              <a:rPr lang="cs-CZ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(okres Karviná 18. 11. a 19. 1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informativní brožura </a:t>
            </a:r>
            <a:r>
              <a:rPr lang="cs-CZ" b="1" dirty="0">
                <a:solidFill>
                  <a:srgbClr val="435359"/>
                </a:solidFill>
                <a:latin typeface="+mj-lt"/>
                <a:ea typeface="Calibri" panose="020F0502020204030204" pitchFamily="34" charset="0"/>
              </a:rPr>
              <a:t> </a:t>
            </a:r>
            <a:r>
              <a:rPr lang="cs-CZ" b="1" u="sng" dirty="0">
                <a:solidFill>
                  <a:srgbClr val="0090C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Průvodce devítkou 2021-2022</a:t>
            </a:r>
            <a:r>
              <a:rPr lang="cs-CZ" b="1" dirty="0">
                <a:solidFill>
                  <a:srgbClr val="435359"/>
                </a:solidFill>
                <a:latin typeface="+mj-lt"/>
                <a:ea typeface="Calibri" panose="020F0502020204030204" pitchFamily="34" charset="0"/>
              </a:rPr>
              <a:t>  </a:t>
            </a:r>
            <a:endParaRPr lang="cs-CZ" b="1" dirty="0" smtClean="0">
              <a:solidFill>
                <a:srgbClr val="435359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43535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 volbě SŠ pomáhají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 stránky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cs-CZ" u="sng" dirty="0" err="1">
                <a:solidFill>
                  <a:srgbClr val="1188FF"/>
                </a:solidFill>
                <a:latin typeface="+mj-lt"/>
                <a:ea typeface="Times New Roman" panose="02020603050405020304" pitchFamily="18" charset="0"/>
                <a:hlinkClick r:id="rId6"/>
              </a:rPr>
              <a:t>infoabsolvent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a </a:t>
            </a:r>
            <a:r>
              <a:rPr lang="cs-CZ" u="sng" dirty="0" err="1" smtClean="0">
                <a:solidFill>
                  <a:srgbClr val="1188FF"/>
                </a:solidFill>
                <a:latin typeface="+mj-lt"/>
                <a:ea typeface="Times New Roman" panose="02020603050405020304" pitchFamily="18" charset="0"/>
                <a:hlinkClick r:id="rId7"/>
              </a:rPr>
              <a:t>atlasskolstvi</a:t>
            </a:r>
            <a:endParaRPr lang="cs-CZ" u="sng" dirty="0">
              <a:solidFill>
                <a:srgbClr val="1188FF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u="sng" dirty="0" smtClean="0">
              <a:solidFill>
                <a:srgbClr val="1188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cs-CZ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návštěva v IPS </a:t>
            </a:r>
            <a:r>
              <a:rPr lang="cs-CZ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ÚP Havířov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škole na konci listopadu/začátku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prosince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individuální poradenství na </a:t>
            </a:r>
            <a:r>
              <a:rPr lang="cs-CZ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IPS ÚP </a:t>
            </a:r>
            <a:r>
              <a:rPr lang="cs-CZ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Havířov</a:t>
            </a:r>
            <a:endParaRPr lang="cs-CZ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   (Mgr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Jitka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Tichá)</a:t>
            </a:r>
          </a:p>
          <a:p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Tx/>
              <a:buChar char="-"/>
            </a:pP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veškeré </a:t>
            </a:r>
            <a:r>
              <a:rPr lang="cs-CZ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informace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týkající se volby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povolání, DOD předávány žákům (fyzicky, </a:t>
            </a:r>
            <a:r>
              <a:rPr lang="cs-CZ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Tx/>
              <a:buChar char="-"/>
            </a:pP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Tx/>
              <a:buChar char="-"/>
            </a:pPr>
            <a:r>
              <a:rPr lang="cs-CZ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prezentace SŠ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SPŠ 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Karviná, Net Office Orlová, SŠTO Lidická Havířov a GOA </a:t>
            </a:r>
            <a:r>
              <a:rPr lang="cs-CZ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Orlová</a:t>
            </a:r>
            <a:endParaRPr lang="cs-CZ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7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098890" cy="69809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ODEVZDÁNÍ PŘIHLÁŠEK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148" y="4306529"/>
            <a:ext cx="7000567" cy="1746418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UMĚLECKÉ ŠKOLY A SPORTOVNÍ GYMNÁZIA 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do 30.listopadu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2021,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p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řijímací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řízení bude </a:t>
            </a:r>
            <a:r>
              <a:rPr lang="pl-PL" sz="2000" b="1" dirty="0">
                <a:solidFill>
                  <a:schemeClr val="bg1"/>
                </a:solidFill>
                <a:latin typeface="+mj-lt"/>
              </a:rPr>
              <a:t>od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3.1</a:t>
            </a:r>
            <a:r>
              <a:rPr lang="pl-PL" sz="20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2022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OSTATNÍ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ŠKOLY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do 1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. března 2022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, přijímací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řízení bude v dubnu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2022.</a:t>
            </a:r>
            <a:r>
              <a:rPr lang="cs-CZ" sz="2000" dirty="0" smtClean="0"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3785420"/>
            <a:ext cx="5005614" cy="580103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PŘIHLÁŠKY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987" y="4531938"/>
            <a:ext cx="7374194" cy="18295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Každý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žák má nárok podat dvě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přihlášky v 1. kole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(vytiskneme ve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škole společně s pololetním vysvědčením) +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dostane 1 zápisový lístek. 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 Druhé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kolo nemá počet přihlášek omezen. 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 Přílohy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: potvrzení z PPP, zdravotní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– ZPS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, diplomy ze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soutěží</a:t>
            </a:r>
          </a:p>
          <a:p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(jen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ty, které ředitel střední školy dá do </a:t>
            </a:r>
            <a:r>
              <a:rPr lang="cs-CZ" sz="1800" b="1" dirty="0" smtClean="0">
                <a:solidFill>
                  <a:schemeClr val="bg1"/>
                </a:solidFill>
                <a:latin typeface="+mj-lt"/>
              </a:rPr>
              <a:t>kritérií </a:t>
            </a:r>
            <a:r>
              <a:rPr lang="cs-CZ" sz="1800" b="1" dirty="0">
                <a:solidFill>
                  <a:schemeClr val="bg1"/>
                </a:solidFill>
                <a:latin typeface="+mj-lt"/>
              </a:rPr>
              <a:t>)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5" y="557439"/>
            <a:ext cx="11087759" cy="5637415"/>
          </a:xfrm>
        </p:spPr>
        <p:txBody>
          <a:bodyPr/>
          <a:lstStyle/>
          <a:p>
            <a:pPr lvl="0"/>
            <a:r>
              <a:rPr lang="cs-CZ" sz="3200" b="1" dirty="0" smtClean="0">
                <a:latin typeface="+mj-lt"/>
              </a:rPr>
              <a:t>VYPLNĚNÍ PŘIHLÁŠKY NA SŠ</a:t>
            </a:r>
            <a:r>
              <a:rPr lang="cs-CZ" sz="3200" dirty="0" smtClean="0">
                <a:latin typeface="+mj-lt"/>
              </a:rPr>
              <a:t/>
            </a:r>
            <a:br>
              <a:rPr lang="cs-CZ" sz="32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dirty="0" smtClean="0">
                <a:latin typeface="+mj-lt"/>
              </a:rPr>
              <a:t>- </a:t>
            </a:r>
            <a:r>
              <a:rPr lang="cs-CZ" dirty="0">
                <a:latin typeface="+mj-lt"/>
              </a:rPr>
              <a:t>VP vytiskne každému </a:t>
            </a:r>
            <a:r>
              <a:rPr lang="cs-CZ" b="1" dirty="0">
                <a:latin typeface="+mj-lt"/>
              </a:rPr>
              <a:t>2 přihlášky</a:t>
            </a:r>
            <a:r>
              <a:rPr lang="cs-CZ" dirty="0">
                <a:latin typeface="+mj-lt"/>
              </a:rPr>
              <a:t>, potvrdí a předá </a:t>
            </a:r>
            <a:r>
              <a:rPr lang="cs-CZ" dirty="0" smtClean="0">
                <a:latin typeface="+mj-lt"/>
              </a:rPr>
              <a:t>žákovi k datu pol. </a:t>
            </a:r>
            <a:r>
              <a:rPr lang="cs-CZ" dirty="0" smtClean="0">
                <a:latin typeface="+mj-lt"/>
              </a:rPr>
              <a:t>vysvědčení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- z</a:t>
            </a:r>
            <a:r>
              <a:rPr lang="cs-CZ" dirty="0" smtClean="0">
                <a:latin typeface="+mj-lt"/>
              </a:rPr>
              <a:t>ákonný </a:t>
            </a:r>
            <a:r>
              <a:rPr lang="cs-CZ" dirty="0">
                <a:latin typeface="+mj-lt"/>
              </a:rPr>
              <a:t>zástupce </a:t>
            </a:r>
            <a:r>
              <a:rPr lang="cs-CZ" b="1" dirty="0">
                <a:latin typeface="+mj-lt"/>
              </a:rPr>
              <a:t>doplní</a:t>
            </a:r>
            <a:r>
              <a:rPr lang="cs-CZ" dirty="0">
                <a:latin typeface="+mj-lt"/>
              </a:rPr>
              <a:t> přední část přihlášky </a:t>
            </a:r>
            <a:r>
              <a:rPr lang="cs-CZ" dirty="0" smtClean="0">
                <a:latin typeface="+mj-lt"/>
              </a:rPr>
              <a:t>(osobní </a:t>
            </a:r>
            <a:r>
              <a:rPr lang="cs-CZ" dirty="0" smtClean="0">
                <a:latin typeface="+mj-lt"/>
              </a:rPr>
              <a:t>údaje, </a:t>
            </a:r>
            <a:r>
              <a:rPr lang="cs-CZ" dirty="0" smtClean="0">
                <a:latin typeface="+mj-lt"/>
              </a:rPr>
              <a:t>název </a:t>
            </a:r>
            <a:r>
              <a:rPr lang="cs-CZ" dirty="0">
                <a:latin typeface="+mj-lt"/>
              </a:rPr>
              <a:t>školy, datum, podpisy</a:t>
            </a:r>
            <a:r>
              <a:rPr lang="cs-CZ" dirty="0" smtClean="0">
                <a:latin typeface="+mj-lt"/>
              </a:rPr>
              <a:t>)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>
                <a:latin typeface="+mj-lt"/>
              </a:rPr>
              <a:t/>
            </a:r>
            <a:br>
              <a:rPr lang="cs-CZ" dirty="0">
                <a:latin typeface="+mj-lt"/>
              </a:rPr>
            </a:br>
            <a:r>
              <a:rPr lang="cs-CZ" dirty="0" smtClean="0">
                <a:latin typeface="+mj-lt"/>
              </a:rPr>
              <a:t>- zákonný </a:t>
            </a:r>
            <a:r>
              <a:rPr lang="cs-CZ" dirty="0" smtClean="0">
                <a:latin typeface="+mj-lt"/>
              </a:rPr>
              <a:t>zástupce/žák </a:t>
            </a:r>
            <a:r>
              <a:rPr lang="cs-CZ" dirty="0" smtClean="0">
                <a:latin typeface="+mj-lt"/>
              </a:rPr>
              <a:t>si vybere </a:t>
            </a:r>
            <a:r>
              <a:rPr lang="cs-CZ" b="1" dirty="0" smtClean="0">
                <a:latin typeface="+mj-lt"/>
              </a:rPr>
              <a:t>2 střední školy (nebo 1 SŠ a 2 </a:t>
            </a:r>
            <a:r>
              <a:rPr lang="cs-CZ" b="1" dirty="0" smtClean="0">
                <a:latin typeface="+mj-lt"/>
              </a:rPr>
              <a:t>obory)</a:t>
            </a:r>
            <a:br>
              <a:rPr lang="cs-CZ" b="1" dirty="0" smtClean="0">
                <a:latin typeface="+mj-lt"/>
              </a:rPr>
            </a:br>
            <a:r>
              <a:rPr lang="cs-CZ" dirty="0" smtClean="0">
                <a:latin typeface="+mj-lt"/>
              </a:rPr>
              <a:t>- n</a:t>
            </a:r>
            <a:r>
              <a:rPr lang="cs-CZ" dirty="0" smtClean="0">
                <a:latin typeface="+mj-lt"/>
              </a:rPr>
              <a:t>a </a:t>
            </a:r>
            <a:r>
              <a:rPr lang="cs-CZ" dirty="0" smtClean="0">
                <a:latin typeface="+mj-lt"/>
              </a:rPr>
              <a:t>obě přihlášky </a:t>
            </a:r>
            <a:r>
              <a:rPr lang="cs-CZ" dirty="0" smtClean="0">
                <a:latin typeface="+mj-lt"/>
              </a:rPr>
              <a:t>uvede </a:t>
            </a:r>
            <a:r>
              <a:rPr lang="cs-CZ" dirty="0" smtClean="0">
                <a:latin typeface="+mj-lt"/>
              </a:rPr>
              <a:t>stejné pořadí </a:t>
            </a:r>
            <a:r>
              <a:rPr lang="cs-CZ" dirty="0" smtClean="0">
                <a:latin typeface="+mj-lt"/>
              </a:rPr>
              <a:t>škol </a:t>
            </a:r>
            <a:r>
              <a:rPr lang="cs-CZ" dirty="0" smtClean="0">
                <a:latin typeface="+mj-lt"/>
              </a:rPr>
              <a:t>(neznamená ale </a:t>
            </a:r>
            <a:r>
              <a:rPr lang="cs-CZ" dirty="0" smtClean="0">
                <a:latin typeface="+mj-lt"/>
              </a:rPr>
              <a:t>preferenci)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- </a:t>
            </a:r>
            <a:r>
              <a:rPr lang="cs-CZ" b="1" dirty="0" smtClean="0">
                <a:latin typeface="+mj-lt"/>
              </a:rPr>
              <a:t>ž</a:t>
            </a:r>
            <a:r>
              <a:rPr lang="cs-CZ" b="1" dirty="0" smtClean="0">
                <a:latin typeface="+mj-lt"/>
              </a:rPr>
              <a:t>ák </a:t>
            </a:r>
            <a:r>
              <a:rPr lang="cs-CZ" b="1" dirty="0" smtClean="0">
                <a:latin typeface="+mj-lt"/>
              </a:rPr>
              <a:t>pak dělá přijímací zkoušky v 1. termínu ve škole, jež uvedl na 1. </a:t>
            </a:r>
            <a:r>
              <a:rPr lang="cs-CZ" b="1" dirty="0" smtClean="0">
                <a:latin typeface="+mj-lt"/>
              </a:rPr>
              <a:t>místě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- </a:t>
            </a:r>
            <a:r>
              <a:rPr lang="cs-CZ" dirty="0" smtClean="0">
                <a:latin typeface="+mj-lt"/>
              </a:rPr>
              <a:t>pokud </a:t>
            </a:r>
            <a:r>
              <a:rPr lang="cs-CZ" dirty="0" smtClean="0">
                <a:latin typeface="+mj-lt"/>
              </a:rPr>
              <a:t>to SŠ vyžaduje, je nutné </a:t>
            </a:r>
            <a:r>
              <a:rPr lang="cs-CZ" b="1" dirty="0" smtClean="0">
                <a:latin typeface="+mj-lt"/>
              </a:rPr>
              <a:t>lékařské potvrzení</a:t>
            </a:r>
            <a:r>
              <a:rPr lang="cs-CZ" dirty="0" smtClean="0">
                <a:latin typeface="+mj-lt"/>
              </a:rPr>
              <a:t>, lékařský posudek si stahujete ze stránek jednotlivých středních </a:t>
            </a:r>
            <a:r>
              <a:rPr lang="cs-CZ" dirty="0" smtClean="0">
                <a:latin typeface="+mj-lt"/>
              </a:rPr>
              <a:t>škol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- </a:t>
            </a:r>
            <a:r>
              <a:rPr lang="cs-CZ" dirty="0" smtClean="0">
                <a:latin typeface="+mj-lt"/>
              </a:rPr>
              <a:t>doručit </a:t>
            </a:r>
            <a:r>
              <a:rPr lang="cs-CZ" dirty="0" smtClean="0">
                <a:latin typeface="+mj-lt"/>
              </a:rPr>
              <a:t>přihlášky na příslušné SŠ - </a:t>
            </a:r>
            <a:r>
              <a:rPr lang="cs-CZ" b="1" u="sng" dirty="0" smtClean="0">
                <a:latin typeface="+mj-lt"/>
              </a:rPr>
              <a:t>nejpozději do 1. 3. </a:t>
            </a:r>
            <a:r>
              <a:rPr lang="cs-CZ" b="1" u="sng" dirty="0" smtClean="0">
                <a:latin typeface="+mj-lt"/>
              </a:rPr>
              <a:t>2022 </a:t>
            </a:r>
            <a:r>
              <a:rPr lang="cs-CZ" b="1" u="sng" dirty="0" smtClean="0">
                <a:latin typeface="+mj-lt"/>
              </a:rPr>
              <a:t>– zajistí zákonný zástupce </a:t>
            </a:r>
            <a:r>
              <a:rPr lang="cs-CZ" b="1" u="sng" dirty="0" smtClean="0">
                <a:latin typeface="+mj-lt"/>
              </a:rPr>
              <a:t>žáka</a:t>
            </a:r>
            <a:r>
              <a:rPr lang="cs-CZ" sz="3200" dirty="0" smtClean="0">
                <a:latin typeface="+mj-lt"/>
              </a:rPr>
              <a:t/>
            </a:r>
            <a:br>
              <a:rPr lang="cs-CZ" sz="3200" dirty="0" smtClean="0">
                <a:latin typeface="+mj-lt"/>
              </a:rPr>
            </a:br>
            <a:r>
              <a:rPr lang="cs-CZ" sz="3200" dirty="0" smtClean="0">
                <a:latin typeface="+mj-lt"/>
              </a:rPr>
              <a:t/>
            </a:r>
            <a:br>
              <a:rPr lang="cs-CZ" sz="3200" dirty="0" smtClean="0">
                <a:latin typeface="+mj-lt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341545" y="2862099"/>
            <a:ext cx="6018478" cy="597106"/>
          </a:xfrm>
        </p:spPr>
        <p:txBody>
          <a:bodyPr/>
          <a:lstStyle/>
          <a:p>
            <a:pPr lvl="0"/>
            <a:r>
              <a:rPr lang="cs-CZ" sz="2800" b="1" dirty="0" smtClean="0">
                <a:latin typeface="+mj-lt"/>
              </a:rPr>
              <a:t>VZOR VYPLNĚNÉ PŘIHLÁŠKY NA SŠ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endParaRPr lang="cs-CZ" sz="2000" dirty="0">
              <a:latin typeface="+mj-lt"/>
            </a:endParaRPr>
          </a:p>
        </p:txBody>
      </p:sp>
      <p:pic>
        <p:nvPicPr>
          <p:cNvPr id="1026" name="Picture 2" descr="http://www.zakovska-havirov.cz/images/upload/Prihlaska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57" y="0"/>
            <a:ext cx="8907425" cy="68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482348" cy="491612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JEDNOTNÉ PŘIJÍMACÍ ZKOUŠKY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955" y="4149213"/>
            <a:ext cx="7108722" cy="2182760"/>
          </a:xfrm>
        </p:spPr>
        <p:txBody>
          <a:bodyPr/>
          <a:lstStyle/>
          <a:p>
            <a:pPr marL="457200" indent="-457200"/>
            <a:endParaRPr lang="cs-CZ" sz="2000" b="1" dirty="0">
              <a:latin typeface="+mj-lt"/>
            </a:endParaRPr>
          </a:p>
          <a:p>
            <a:pPr marL="457200" indent="-457200"/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12.dubna 2022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		2.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13.dubna 2022 </a:t>
            </a:r>
            <a:endParaRPr lang="cs-CZ" sz="2000" b="1" u="sng" dirty="0">
              <a:solidFill>
                <a:schemeClr val="bg1"/>
              </a:solidFill>
              <a:latin typeface="+mj-lt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6letá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a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8letá gymnázia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dubna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202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2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+mj-lt"/>
              </a:rPr>
              <a:t>Náhradní termín: </a:t>
            </a:r>
            <a:endParaRPr lang="cs-CZ" sz="2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10. </a:t>
            </a:r>
            <a:r>
              <a:rPr lang="cs-CZ" sz="2000" b="1" u="sng" dirty="0">
                <a:solidFill>
                  <a:schemeClr val="bg1"/>
                </a:solidFill>
                <a:latin typeface="+mj-lt"/>
              </a:rPr>
              <a:t>května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2022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         2.termín</a:t>
            </a:r>
            <a:r>
              <a:rPr lang="cs-CZ" sz="2000" u="sng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11. </a:t>
            </a:r>
            <a:r>
              <a:rPr lang="cs-CZ" sz="2000" b="1" u="sng" dirty="0">
                <a:solidFill>
                  <a:schemeClr val="bg1"/>
                </a:solidFill>
                <a:latin typeface="+mj-lt"/>
              </a:rPr>
              <a:t>května </a:t>
            </a:r>
            <a:r>
              <a:rPr lang="cs-CZ" sz="2000" b="1" u="sng" dirty="0" smtClean="0">
                <a:solidFill>
                  <a:schemeClr val="bg1"/>
                </a:solidFill>
                <a:latin typeface="+mj-lt"/>
              </a:rPr>
              <a:t>2022 </a:t>
            </a:r>
            <a:endParaRPr lang="cs-CZ" sz="2000" b="1" u="sng" dirty="0">
              <a:solidFill>
                <a:schemeClr val="bg1"/>
              </a:solidFill>
              <a:latin typeface="+mj-lt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267855"/>
            <a:ext cx="10815864" cy="6590144"/>
          </a:xfrm>
        </p:spPr>
        <p:txBody>
          <a:bodyPr/>
          <a:lstStyle/>
          <a:p>
            <a:pPr lvl="0"/>
            <a:r>
              <a:rPr lang="cs-CZ" sz="3200" b="1" dirty="0" smtClean="0">
                <a:latin typeface="+mj-lt"/>
              </a:rPr>
              <a:t>ZÁPISOVÝ LÍSTEK</a:t>
            </a:r>
            <a:br>
              <a:rPr lang="cs-CZ" sz="3200" b="1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dirty="0" smtClean="0">
                <a:latin typeface="+mj-lt"/>
              </a:rPr>
              <a:t>zákonní </a:t>
            </a:r>
            <a:r>
              <a:rPr lang="cs-CZ" sz="2300" dirty="0" smtClean="0">
                <a:latin typeface="+mj-lt"/>
              </a:rPr>
              <a:t>zástupci si vyzvednou osobně ve stanoveném termínu, nejpozději však do </a:t>
            </a:r>
            <a:r>
              <a:rPr lang="cs-CZ" sz="2300" b="1" dirty="0" smtClean="0">
                <a:latin typeface="+mj-lt"/>
              </a:rPr>
              <a:t>15. 3. </a:t>
            </a:r>
            <a:r>
              <a:rPr lang="cs-CZ" sz="2300" b="1" dirty="0" smtClean="0">
                <a:latin typeface="+mj-lt"/>
              </a:rPr>
              <a:t>2022</a:t>
            </a:r>
            <a:r>
              <a:rPr lang="cs-CZ" sz="2300" dirty="0" smtClean="0">
                <a:latin typeface="+mj-lt"/>
              </a:rPr>
              <a:t>.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dirty="0" smtClean="0">
                <a:latin typeface="+mj-lt"/>
              </a:rPr>
              <a:t>po </a:t>
            </a:r>
            <a:r>
              <a:rPr lang="cs-CZ" sz="2300" dirty="0" smtClean="0">
                <a:latin typeface="+mj-lt"/>
              </a:rPr>
              <a:t>přijetí na SŠ odevzdat </a:t>
            </a:r>
            <a:r>
              <a:rPr lang="cs-CZ" sz="2300" dirty="0" smtClean="0">
                <a:latin typeface="+mj-lt"/>
              </a:rPr>
              <a:t>(doporučeně zaslat </a:t>
            </a:r>
            <a:r>
              <a:rPr lang="cs-CZ" sz="2300" dirty="0" smtClean="0">
                <a:latin typeface="+mj-lt"/>
              </a:rPr>
              <a:t>nebo předat řediteli SŠ) vyplněný zápisový lístek  - </a:t>
            </a:r>
            <a:r>
              <a:rPr lang="cs-CZ" sz="2300" b="1" u="sng" dirty="0" smtClean="0">
                <a:latin typeface="+mj-lt"/>
              </a:rPr>
              <a:t>nejpozději do 10 pracovních dnů ode dne zveřejnění </a:t>
            </a:r>
            <a:r>
              <a:rPr lang="cs-CZ" sz="2300" b="1" u="sng" dirty="0" smtClean="0">
                <a:latin typeface="+mj-lt"/>
              </a:rPr>
              <a:t>výsledků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u="sng" dirty="0">
                <a:latin typeface="+mj-lt"/>
              </a:rPr>
              <a:t>z</a:t>
            </a:r>
            <a:r>
              <a:rPr lang="cs-CZ" sz="2300" u="sng" dirty="0" smtClean="0">
                <a:latin typeface="+mj-lt"/>
              </a:rPr>
              <a:t>ápisový </a:t>
            </a:r>
            <a:r>
              <a:rPr lang="cs-CZ" sz="2300" u="sng" dirty="0" smtClean="0">
                <a:latin typeface="+mj-lt"/>
              </a:rPr>
              <a:t>lístek může být uplatněn pouze </a:t>
            </a:r>
            <a:r>
              <a:rPr lang="cs-CZ" sz="2300" u="sng" dirty="0" smtClean="0">
                <a:latin typeface="+mj-lt"/>
              </a:rPr>
              <a:t>jednou</a:t>
            </a:r>
            <a:br>
              <a:rPr lang="cs-CZ" sz="2300" u="sng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b="1" dirty="0" smtClean="0">
                <a:latin typeface="+mj-lt"/>
              </a:rPr>
              <a:t>v</a:t>
            </a:r>
            <a:r>
              <a:rPr lang="cs-CZ" sz="2300" b="1" dirty="0" smtClean="0">
                <a:latin typeface="+mj-lt"/>
              </a:rPr>
              <a:t>yplňuje </a:t>
            </a:r>
            <a:r>
              <a:rPr lang="cs-CZ" sz="2300" b="1" dirty="0" smtClean="0">
                <a:latin typeface="+mj-lt"/>
              </a:rPr>
              <a:t>se část č. 1</a:t>
            </a:r>
            <a:r>
              <a:rPr lang="cs-CZ" sz="2300" dirty="0" smtClean="0">
                <a:latin typeface="+mj-lt"/>
              </a:rPr>
              <a:t>., část č. 2. je pro případ, že žák se dostane po odvolání na druhou školu a chce studovat </a:t>
            </a:r>
            <a:r>
              <a:rPr lang="cs-CZ" sz="2300" dirty="0" smtClean="0">
                <a:latin typeface="+mj-lt"/>
              </a:rPr>
              <a:t>tam, pak </a:t>
            </a:r>
            <a:r>
              <a:rPr lang="cs-CZ" sz="2300" dirty="0" smtClean="0">
                <a:latin typeface="+mj-lt"/>
              </a:rPr>
              <a:t>se zápisový lístek vyzvedává, zruší první část a vypíše část č. </a:t>
            </a:r>
            <a:r>
              <a:rPr lang="cs-CZ" sz="2300" dirty="0" smtClean="0">
                <a:latin typeface="+mj-lt"/>
              </a:rPr>
              <a:t>2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SŠ zveřejní seznam přijatých žáků na webu </a:t>
            </a:r>
            <a:r>
              <a:rPr lang="cs-CZ" sz="2300" dirty="0" smtClean="0">
                <a:latin typeface="+mj-lt"/>
              </a:rPr>
              <a:t>školy, nepřijatým </a:t>
            </a:r>
            <a:r>
              <a:rPr lang="cs-CZ" sz="2300" dirty="0" smtClean="0">
                <a:latin typeface="+mj-lt"/>
              </a:rPr>
              <a:t>uchazečům odešle rozhodnutí o </a:t>
            </a:r>
            <a:r>
              <a:rPr lang="cs-CZ" sz="2300" dirty="0" smtClean="0">
                <a:latin typeface="+mj-lt"/>
              </a:rPr>
              <a:t>nepřijetí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dirty="0" smtClean="0">
                <a:latin typeface="+mj-lt"/>
              </a:rPr>
              <a:t>v</a:t>
            </a:r>
            <a:r>
              <a:rPr lang="cs-CZ" sz="2300" dirty="0" smtClean="0">
                <a:latin typeface="+mj-lt"/>
              </a:rPr>
              <a:t> případě nepřijetí lze podat </a:t>
            </a:r>
            <a:r>
              <a:rPr lang="cs-CZ" sz="2300" b="1" dirty="0" smtClean="0">
                <a:latin typeface="+mj-lt"/>
              </a:rPr>
              <a:t>odvolání</a:t>
            </a:r>
            <a:r>
              <a:rPr lang="cs-CZ" sz="2300" dirty="0" smtClean="0">
                <a:latin typeface="+mj-lt"/>
              </a:rPr>
              <a:t> k rukám ředitele </a:t>
            </a:r>
            <a:r>
              <a:rPr lang="cs-CZ" sz="2300" dirty="0" smtClean="0">
                <a:latin typeface="+mj-lt"/>
              </a:rPr>
              <a:t>SŠ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- </a:t>
            </a:r>
            <a:r>
              <a:rPr lang="cs-CZ" sz="2300" dirty="0" smtClean="0">
                <a:latin typeface="+mj-lt"/>
              </a:rPr>
              <a:t>pokud </a:t>
            </a:r>
            <a:r>
              <a:rPr lang="cs-CZ" sz="2300" dirty="0" smtClean="0">
                <a:latin typeface="+mj-lt"/>
              </a:rPr>
              <a:t>žák nebyl přijat v 1. kole, může si ve </a:t>
            </a:r>
            <a:r>
              <a:rPr lang="cs-CZ" sz="2300" dirty="0">
                <a:latin typeface="+mj-lt"/>
              </a:rPr>
              <a:t>2</a:t>
            </a:r>
            <a:r>
              <a:rPr lang="cs-CZ" sz="2300" dirty="0" smtClean="0">
                <a:latin typeface="+mj-lt"/>
              </a:rPr>
              <a:t>. kole podat libovolný počet </a:t>
            </a:r>
            <a:r>
              <a:rPr lang="cs-CZ" sz="2300" dirty="0" smtClean="0">
                <a:latin typeface="+mj-lt"/>
              </a:rPr>
              <a:t>přihlášek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585936" y="2860964"/>
            <a:ext cx="6276109" cy="554182"/>
          </a:xfrm>
        </p:spPr>
        <p:txBody>
          <a:bodyPr>
            <a:noAutofit/>
          </a:bodyPr>
          <a:lstStyle/>
          <a:p>
            <a:pPr lvl="0"/>
            <a:r>
              <a:rPr lang="cs-CZ" b="1" dirty="0" smtClean="0">
                <a:latin typeface="+mj-lt"/>
              </a:rPr>
              <a:t>VZOR VYPLNĚNÉHO ZÁPISOVÉHO LÍSTKU</a:t>
            </a:r>
            <a:br>
              <a:rPr lang="cs-CZ" b="1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endParaRPr lang="cs-CZ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3" y="-124450"/>
            <a:ext cx="4738254" cy="73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ijímačky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75C36-314A-42CB-9114-6E0CE4AB2735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přijímačky</Template>
  <TotalTime>0</TotalTime>
  <Words>617</Words>
  <Application>Microsoft Office PowerPoint</Application>
  <PresentationFormat>Širokoúhlá obrazovka</PresentationFormat>
  <Paragraphs>119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Times New Roman</vt:lpstr>
      <vt:lpstr>přijímačky</vt:lpstr>
      <vt:lpstr>   PŘIJÍMACÍ ŘÍZENÍ na SŠ, SOU a OU </vt:lpstr>
      <vt:lpstr>Prezentace aplikace PowerPoint</vt:lpstr>
      <vt:lpstr>TERMÍNY ODEVZDÁNÍ PŘIHLÁŠEK</vt:lpstr>
      <vt:lpstr>PŘIHLÁŠKY</vt:lpstr>
      <vt:lpstr>VYPLNĚNÍ PŘIHLÁŠKY NA SŠ  - VP vytiskne každému 2 přihlášky, potvrdí a předá žákovi k datu pol. vysvědčení - zákonný zástupce doplní přední část přihlášky (osobní údaje, název školy, datum, podpisy)  - zákonný zástupce/žák si vybere 2 střední školy (nebo 1 SŠ a 2 obory) - na obě přihlášky uvede stejné pořadí škol (neznamená ale preferenci) - žák pak dělá přijímací zkoušky v 1. termínu ve škole, jež uvedl na 1. místě  - pokud to SŠ vyžaduje, je nutné lékařské potvrzení, lékařský posudek si stahujete ze stránek jednotlivých středních škol  - doručit přihlášky na příslušné SŠ - nejpozději do 1. 3. 2022 – zajistí zákonný zástupce žáka      </vt:lpstr>
      <vt:lpstr>VZOR VYPLNĚNÉ PŘIHLÁŠKY NA SŠ       </vt:lpstr>
      <vt:lpstr>TERMÍNY JEDNOTNÉ PŘIJÍMACÍ ZKOUŠKY</vt:lpstr>
      <vt:lpstr>ZÁPISOVÝ LÍSTEK  - zákonní zástupci si vyzvednou osobně ve stanoveném termínu, nejpozději však do 15. 3. 2022.  - po přijetí na SŠ odevzdat (doporučeně zaslat nebo předat řediteli SŠ) vyplněný zápisový lístek  - nejpozději do 10 pracovních dnů ode dne zveřejnění výsledků  - zápisový lístek může být uplatněn pouze jednou - vyplňuje se část č. 1., část č. 2. je pro případ, že žák se dostane po odvolání na druhou školu a chce studovat tam, pak se zápisový lístek vyzvedává, zruší první část a vypíše část č. 2  - SŠ zveřejní seznam přijatých žáků na webu školy, nepřijatým uchazečům odešle rozhodnutí o nepřijetí  - v případě nepřijetí lze podat odvolání k rukám ředitele SŠ  - pokud žák nebyl přijat v 1. kole, může si ve 2. kole podat libovolný počet přihlášek  </vt:lpstr>
      <vt:lpstr>VZOR VYPLNĚNÉHO ZÁPISOVÉHO LÍSTKU    </vt:lpstr>
      <vt:lpstr> Při ztrátě zápisového lístku je nutno podat žádost o nový včetně prohlášení o nezneužití prvního znehodnoceného/ztraceného.</vt:lpstr>
      <vt:lpstr>VZOR ODVOLÁNÍ    </vt:lpstr>
      <vt:lpstr>VZOR ODVOLÁNÍ    </vt:lpstr>
      <vt:lpstr>KRITÉRIA PŘIJÍMACÍHO ŘÍZENÍ</vt:lpstr>
      <vt:lpstr> JEDNOTNÁ ZKOUŠKA </vt:lpstr>
      <vt:lpstr>INFORMACE, PREZENTAČNÍ AKCE</vt:lpstr>
      <vt:lpstr>CESTA K MATURITĚ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2019-10-15T16:03:43Z</dcterms:created>
  <dcterms:modified xsi:type="dcterms:W3CDTF">2022-01-09T12:09:15Z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